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0" r:id="rId4"/>
    <p:sldId id="299" r:id="rId5"/>
    <p:sldId id="258" r:id="rId6"/>
    <p:sldId id="260" r:id="rId7"/>
    <p:sldId id="291" r:id="rId8"/>
    <p:sldId id="286" r:id="rId9"/>
    <p:sldId id="288" r:id="rId10"/>
    <p:sldId id="301" r:id="rId11"/>
    <p:sldId id="261" r:id="rId12"/>
    <p:sldId id="302" r:id="rId13"/>
    <p:sldId id="303" r:id="rId14"/>
    <p:sldId id="282" r:id="rId15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ETTA CHIARA" userId="ce3d54fa-b28e-4e1a-8d1b-404e4f74fab4" providerId="ADAL" clId="{E1F25EA7-2497-444B-8AC7-98806E6E5307}"/>
    <pc:docChg chg="modSld">
      <pc:chgData name="ACCETTA CHIARA" userId="ce3d54fa-b28e-4e1a-8d1b-404e4f74fab4" providerId="ADAL" clId="{E1F25EA7-2497-444B-8AC7-98806E6E5307}" dt="2023-05-23T07:55:57.302" v="3" actId="20577"/>
      <pc:docMkLst>
        <pc:docMk/>
      </pc:docMkLst>
      <pc:sldChg chg="modSp mod">
        <pc:chgData name="ACCETTA CHIARA" userId="ce3d54fa-b28e-4e1a-8d1b-404e4f74fab4" providerId="ADAL" clId="{E1F25EA7-2497-444B-8AC7-98806E6E5307}" dt="2023-05-23T07:55:57.302" v="3" actId="20577"/>
        <pc:sldMkLst>
          <pc:docMk/>
          <pc:sldMk cId="3955653669" sldId="301"/>
        </pc:sldMkLst>
        <pc:spChg chg="mod">
          <ac:chgData name="ACCETTA CHIARA" userId="ce3d54fa-b28e-4e1a-8d1b-404e4f74fab4" providerId="ADAL" clId="{E1F25EA7-2497-444B-8AC7-98806E6E5307}" dt="2023-05-23T07:55:57.302" v="3" actId="20577"/>
          <ac:spMkLst>
            <pc:docMk/>
            <pc:sldMk cId="3955653669" sldId="301"/>
            <ac:spMk id="3" creationId="{45C46CAC-70A6-45EA-A2EB-1F23B17DC78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29E81-0437-4FE8-B767-12DA87EA2C3E}" type="datetimeFigureOut">
              <a:rPr lang="it-IT" smtClean="0"/>
              <a:t>23/05/2023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D6765-CF65-4B4F-880E-529441DC1C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17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2D01-A265-466D-9483-FD24B0AC17B8}" type="datetimeFigureOut">
              <a:rPr lang="it-IT" smtClean="0"/>
              <a:pPr/>
              <a:t>23/05/2023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09FBF-9384-442F-9A88-CCB023A914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7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8EB5-19B8-4E89-9543-1E6F84B1B3D3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8801-BAD8-463A-A648-87D80F60EEFE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2D36-455D-4BC3-85FA-3F689F2A64E6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C64-DB25-4BEC-A48C-0B6F259C4858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003F-8360-4C8C-A1F0-64D6C123305A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8985-A91B-45EF-88F9-9F998FB05015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898-5719-4049-81B5-2C2BC0298306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470D-FD77-4758-BDA5-DB987E85B590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708-AEE4-4E4B-8B4B-3E45F15011FA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F3D-F6A0-42B1-A11F-9F0E9C4A7390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171-741D-427D-AAFE-C17237593187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1F1D16-38D7-4A96-BDCB-E75F80842DF2}" type="datetime1">
              <a:rPr lang="it-IT" smtClean="0"/>
              <a:pPr/>
              <a:t>23/05/2023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7296872" cy="1812032"/>
          </a:xfrm>
        </p:spPr>
        <p:txBody>
          <a:bodyPr anchor="b">
            <a:normAutofit/>
          </a:bodyPr>
          <a:lstStyle/>
          <a:p>
            <a:r>
              <a:rPr lang="it-IT" dirty="0"/>
              <a:t>I laboratori formativi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body" idx="4294967295"/>
          </p:nvPr>
        </p:nvSpPr>
        <p:spPr>
          <a:xfrm>
            <a:off x="152400" y="3276600"/>
            <a:ext cx="2377440" cy="137160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/>
              <a:t>                               </a:t>
            </a:r>
            <a:r>
              <a:rPr lang="it-IT" sz="2000" err="1"/>
              <a:t>a.s.</a:t>
            </a:r>
            <a:r>
              <a:rPr lang="it-IT" sz="2000"/>
              <a:t> 2022/2023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5D00268-2DBF-4F6A-9BAD-72FB22248F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8448" y="620688"/>
            <a:ext cx="2132425" cy="719692"/>
          </a:xfrm>
          <a:prstGeom prst="rect">
            <a:avLst/>
          </a:prstGeom>
          <a:noFill/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2DB8F326-8747-445A-701F-9458ABEB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1123" y="6312408"/>
            <a:ext cx="348175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Ufficio VIII - Ambito territoriale di Modena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6669AE8-8BC5-4027-B164-4866BD58BC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620688"/>
            <a:ext cx="2132425" cy="719692"/>
          </a:xfrm>
          <a:prstGeom prst="rect">
            <a:avLst/>
          </a:prstGeom>
          <a:noFill/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8917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A7CAA8-25E4-477F-B823-3A949710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78098"/>
          </a:xfrm>
        </p:spPr>
        <p:txBody>
          <a:bodyPr/>
          <a:lstStyle/>
          <a:p>
            <a:r>
              <a:rPr lang="it-IT" dirty="0"/>
              <a:t>Svolgimento attività laboratoriali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C46CAC-70A6-45EA-A2EB-1F23B17D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Ambito 9</a:t>
            </a:r>
          </a:p>
          <a:p>
            <a:r>
              <a:rPr lang="it-IT" dirty="0"/>
              <a:t>-26 laboratori presso l’IC 3 Modena </a:t>
            </a:r>
          </a:p>
          <a:p>
            <a:r>
              <a:rPr lang="it-IT" dirty="0"/>
              <a:t>-3 laboratori presso l’IC 10 Modena </a:t>
            </a:r>
          </a:p>
          <a:p>
            <a:r>
              <a:rPr lang="it-IT" dirty="0"/>
              <a:t>-4 laboratori presso l’IC 5 Modena </a:t>
            </a:r>
          </a:p>
          <a:p>
            <a:r>
              <a:rPr lang="it-IT" dirty="0"/>
              <a:t>Ambito 10</a:t>
            </a:r>
          </a:p>
          <a:p>
            <a:r>
              <a:rPr lang="it-IT" dirty="0"/>
              <a:t>-17 laboratori presso l’IC Carpi Nord</a:t>
            </a:r>
          </a:p>
          <a:p>
            <a:r>
              <a:rPr lang="it-IT" dirty="0"/>
              <a:t>-4 laboratori presso Liceo Fanti di Carpi</a:t>
            </a:r>
          </a:p>
          <a:p>
            <a:r>
              <a:rPr lang="it-IT" dirty="0"/>
              <a:t>-8 laboratori presso IIS </a:t>
            </a:r>
            <a:r>
              <a:rPr lang="it-IT" dirty="0" err="1"/>
              <a:t>Luosi</a:t>
            </a:r>
            <a:r>
              <a:rPr lang="it-IT" dirty="0"/>
              <a:t> di Mirandola </a:t>
            </a:r>
          </a:p>
          <a:p>
            <a:r>
              <a:rPr lang="it-IT" dirty="0"/>
              <a:t>Ambito 11</a:t>
            </a:r>
          </a:p>
          <a:p>
            <a:r>
              <a:rPr lang="it-IT" dirty="0"/>
              <a:t>-15 laboratori presso l’IIS Levi di Vignola</a:t>
            </a:r>
          </a:p>
          <a:p>
            <a:r>
              <a:rPr lang="it-IT" dirty="0"/>
              <a:t>-15 laboratori presso IIS Volta di Sassuolo</a:t>
            </a:r>
          </a:p>
          <a:p>
            <a:endParaRPr lang="it-IT" dirty="0"/>
          </a:p>
          <a:p>
            <a:r>
              <a:rPr lang="it-IT" dirty="0"/>
              <a:t>-3 Laboratori on line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FE321B-465C-4F19-8F2D-1FFC0778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95565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Le aree dei laboratori formativi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a. Gestione della classe e delle attività didattiche in situazioni di emergenza; (3)</a:t>
            </a:r>
          </a:p>
          <a:p>
            <a:r>
              <a:rPr lang="it-IT" dirty="0"/>
              <a:t>b. Metodologie e tecnologie della didattica digitale e loro integrazione nel curricolo; (18)</a:t>
            </a:r>
          </a:p>
          <a:p>
            <a:r>
              <a:rPr lang="it-IT" dirty="0"/>
              <a:t>c. Ampliamento e consolidamento delle competenze digitali dei docenti; (4)</a:t>
            </a:r>
          </a:p>
          <a:p>
            <a:r>
              <a:rPr lang="it-IT" dirty="0"/>
              <a:t>d. Inclusione sociale e dinamiche interculturali; (9)</a:t>
            </a:r>
          </a:p>
          <a:p>
            <a:r>
              <a:rPr lang="it-IT" dirty="0"/>
              <a:t>e. Gestione della classe e dinamiche relazionali, con particolare riferimento alla prevenzione dei fenomeni di violenza, bullismo, cyberbullismo e discriminazioni; (4)</a:t>
            </a:r>
          </a:p>
          <a:p>
            <a:r>
              <a:rPr lang="it-IT" dirty="0"/>
              <a:t>f. Contrasto alla dispersione scolastica; (3)</a:t>
            </a:r>
          </a:p>
          <a:p>
            <a:r>
              <a:rPr lang="it-IT" dirty="0"/>
              <a:t>g. Buone pratiche di didattiche disciplinari; (7)</a:t>
            </a:r>
          </a:p>
          <a:p>
            <a:r>
              <a:rPr lang="it-IT" dirty="0"/>
              <a:t>h. Valutazione di sistema (Autovalutazione e miglioramento);  (5)</a:t>
            </a:r>
          </a:p>
          <a:p>
            <a:r>
              <a:rPr lang="it-IT" dirty="0"/>
              <a:t>i. Attività di orientamento; (2) </a:t>
            </a:r>
          </a:p>
          <a:p>
            <a:r>
              <a:rPr lang="it-IT" dirty="0"/>
              <a:t>j. Percorsi per le Competenze Trasversali e l’Orientamento; (1)</a:t>
            </a:r>
          </a:p>
          <a:p>
            <a:r>
              <a:rPr lang="it-IT" dirty="0"/>
              <a:t>k. Bisogni educativi speciali;  (13)</a:t>
            </a:r>
          </a:p>
          <a:p>
            <a:r>
              <a:rPr lang="it-IT" dirty="0"/>
              <a:t>l. Motivare gli studenti ad apprendere; (5)</a:t>
            </a:r>
          </a:p>
          <a:p>
            <a:r>
              <a:rPr lang="it-IT" dirty="0"/>
              <a:t>m. Innovazione della didattica delle discipline; (5)</a:t>
            </a:r>
          </a:p>
          <a:p>
            <a:r>
              <a:rPr lang="it-IT" dirty="0"/>
              <a:t>n. Insegnamento di educazione civica e sua integrazione nel curricolo; (7)</a:t>
            </a:r>
          </a:p>
          <a:p>
            <a:r>
              <a:rPr lang="it-IT" dirty="0"/>
              <a:t>o. Valutazione didattica degli apprendimenti; (7)</a:t>
            </a:r>
          </a:p>
          <a:p>
            <a:r>
              <a:rPr lang="it-IT" dirty="0"/>
              <a:t>p. Educazione sostenibile e transizione ecologica con riferimento al Piano “Rigenerazione Scuola” e ai piani ministeriali vigenti. (2)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275489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ATTESTATI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Primo incontro propedeutico a carattere informativo</a:t>
            </a:r>
          </a:p>
          <a:p>
            <a:r>
              <a:rPr lang="it-IT" dirty="0"/>
              <a:t>Laboratori formativi</a:t>
            </a:r>
          </a:p>
          <a:p>
            <a:r>
              <a:rPr lang="it-IT" dirty="0"/>
              <a:t>Incontro di restituzione finale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Inoltro alla scuola di servizio</a:t>
            </a:r>
          </a:p>
          <a:p>
            <a:endParaRPr lang="it-IT" dirty="0"/>
          </a:p>
          <a:p>
            <a:pPr>
              <a:buNone/>
            </a:pPr>
            <a:r>
              <a:rPr lang="it-IT" b="1" dirty="0"/>
              <a:t>ENTRO il 10 giugno 2023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QUESTIONARI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Piattaforma INDIRE </a:t>
            </a:r>
          </a:p>
          <a:p>
            <a:r>
              <a:rPr lang="it-IT" dirty="0"/>
              <a:t>USR-ER: l'analisi dei bisogni formativi,  (da compilare unicamente on line) comunicazione a breve</a:t>
            </a:r>
            <a:r>
              <a:rPr lang="it-IT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it-IT" dirty="0"/>
          </a:p>
          <a:p>
            <a:pPr marL="0" indent="0">
              <a:buNone/>
            </a:pPr>
            <a:endParaRPr lang="it-IT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it-IT" sz="1800" b="1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6600" dirty="0">
                <a:latin typeface="Jokerman" panose="04090605060D06020702" pitchFamily="82" charset="0"/>
              </a:rPr>
              <a:t>Grazie per l’attenzione.</a:t>
            </a:r>
          </a:p>
          <a:p>
            <a:pPr marL="0" indent="0" algn="ctr">
              <a:buNone/>
            </a:pPr>
            <a:r>
              <a:rPr lang="it-IT" sz="6600" dirty="0" err="1">
                <a:latin typeface="Jokerman" panose="04090605060D06020702" pitchFamily="82" charset="0"/>
              </a:rPr>
              <a:t>Keep</a:t>
            </a:r>
            <a:r>
              <a:rPr lang="it-IT" sz="6600" dirty="0">
                <a:latin typeface="Jokerman" panose="04090605060D06020702" pitchFamily="82" charset="0"/>
              </a:rPr>
              <a:t> </a:t>
            </a:r>
            <a:r>
              <a:rPr lang="it-IT" sz="6600" dirty="0" err="1">
                <a:latin typeface="Jokerman" panose="04090605060D06020702" pitchFamily="82" charset="0"/>
              </a:rPr>
              <a:t>calm</a:t>
            </a:r>
            <a:r>
              <a:rPr lang="it-IT" sz="6600" dirty="0">
                <a:latin typeface="Jokerman" panose="04090605060D06020702" pitchFamily="82" charset="0"/>
              </a:rPr>
              <a:t> </a:t>
            </a:r>
          </a:p>
          <a:p>
            <a:pPr marL="0" indent="0" algn="ctr">
              <a:buNone/>
            </a:pPr>
            <a:r>
              <a:rPr lang="it-IT" sz="6600" dirty="0">
                <a:latin typeface="Jokerman" panose="04090605060D06020702" pitchFamily="82" charset="0"/>
              </a:rPr>
              <a:t>and </a:t>
            </a:r>
            <a:r>
              <a:rPr lang="it-IT" sz="6600" dirty="0" err="1">
                <a:latin typeface="Jokerman" panose="04090605060D06020702" pitchFamily="82" charset="0"/>
              </a:rPr>
              <a:t>carry</a:t>
            </a:r>
            <a:r>
              <a:rPr lang="it-IT" sz="6600" dirty="0">
                <a:latin typeface="Jokerman" panose="04090605060D06020702" pitchFamily="82" charset="0"/>
              </a:rPr>
              <a:t> on!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6" name="Picture 2" descr="Risultati immagini per docenti immagin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26593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61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docenti in anno di</a:t>
            </a:r>
            <a:b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formazione e prova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128304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Ordine e Grado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908150"/>
              </p:ext>
            </p:extLst>
          </p:nvPr>
        </p:nvGraphicFramePr>
        <p:xfrm>
          <a:off x="457200" y="1600200"/>
          <a:ext cx="843528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ORDINE E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SOSTEGNO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INFANZIA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48840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Ambito territoriale n. 9</a:t>
            </a:r>
            <a:b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Modena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88411"/>
              </p:ext>
            </p:extLst>
          </p:nvPr>
        </p:nvGraphicFramePr>
        <p:xfrm>
          <a:off x="457200" y="1600200"/>
          <a:ext cx="8363272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ORDINE E GRADO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COMUNE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SOSTEGNO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TOTALE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INFANZIA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PRIMARIA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>
                          <a:effectLst/>
                        </a:rPr>
                        <a:t>1° GRADO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>
                          <a:effectLst/>
                        </a:rPr>
                        <a:t>2° GRADO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47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Ambito territoriale n. 10</a:t>
            </a:r>
            <a:b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Mirandola – Castelfranco - Carpi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023780"/>
              </p:ext>
            </p:extLst>
          </p:nvPr>
        </p:nvGraphicFramePr>
        <p:xfrm>
          <a:off x="457200" y="1600200"/>
          <a:ext cx="843528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ORDINE E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SOSTEGNO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INFANZIA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165365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Ambito territoriale n. 11</a:t>
            </a:r>
            <a:b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Pavullo – Sassuolo - Vignola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930617"/>
              </p:ext>
            </p:extLst>
          </p:nvPr>
        </p:nvGraphicFramePr>
        <p:xfrm>
          <a:off x="457200" y="1600200"/>
          <a:ext cx="843528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ORDINE E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SOSTEGNO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INFANZIA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288459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L’anno di formazione e prova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3200" dirty="0"/>
              <a:t>Primo incontro propedeutico a carattere informativo: ore 3</a:t>
            </a:r>
          </a:p>
          <a:p>
            <a:pPr algn="just"/>
            <a:r>
              <a:rPr lang="it-IT" sz="3200" dirty="0"/>
              <a:t>Laboratori formativi: ore 12</a:t>
            </a:r>
          </a:p>
          <a:p>
            <a:pPr algn="just"/>
            <a:r>
              <a:rPr lang="it-IT" sz="3200" dirty="0"/>
              <a:t>Attività di </a:t>
            </a:r>
            <a:r>
              <a:rPr lang="it-IT" sz="3200" i="1" dirty="0" err="1"/>
              <a:t>peer</a:t>
            </a:r>
            <a:r>
              <a:rPr lang="it-IT" sz="3200" i="1" dirty="0"/>
              <a:t> to </a:t>
            </a:r>
            <a:r>
              <a:rPr lang="it-IT" sz="3200" i="1" dirty="0" err="1"/>
              <a:t>peer</a:t>
            </a:r>
            <a:r>
              <a:rPr lang="it-IT" sz="3200" dirty="0"/>
              <a:t>: ore 12</a:t>
            </a:r>
          </a:p>
          <a:p>
            <a:pPr algn="just"/>
            <a:r>
              <a:rPr lang="it-IT" sz="3200" dirty="0"/>
              <a:t>Incontro di restituzione finale: ore 3</a:t>
            </a:r>
          </a:p>
          <a:p>
            <a:pPr algn="just"/>
            <a:r>
              <a:rPr lang="it-IT" sz="3200" dirty="0"/>
              <a:t>Piattaforma INDIRE: ore 20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6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50 ore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272025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Organizzazione dei laboratori formativi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800" dirty="0"/>
              <a:t>I laboratori formativi sono stati organizzati dalle tre Scuole Polo per la Formazione, in collaborazione con l’Ufficio Studi:</a:t>
            </a:r>
          </a:p>
          <a:p>
            <a:pPr marL="0" indent="0">
              <a:buNone/>
            </a:pPr>
            <a:endParaRPr lang="it-IT" dirty="0"/>
          </a:p>
          <a:p>
            <a:pPr lvl="3"/>
            <a:r>
              <a:rPr lang="it-IT" sz="2800" dirty="0"/>
              <a:t>Ambito territoriale n.   9 – IC Modena 3</a:t>
            </a:r>
          </a:p>
          <a:p>
            <a:pPr lvl="3"/>
            <a:r>
              <a:rPr lang="it-IT" sz="2800" dirty="0"/>
              <a:t>Ambito territoriale n. 10 – IC Carpi Nord</a:t>
            </a:r>
          </a:p>
          <a:p>
            <a:pPr lvl="3"/>
            <a:r>
              <a:rPr lang="it-IT" sz="2800" dirty="0"/>
              <a:t>Ambito territoriale n. 11 – IIS «Levi» Vignola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10822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numeri dei laboratori formativi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just"/>
            <a:endParaRPr lang="it-IT" sz="1200" dirty="0"/>
          </a:p>
          <a:p>
            <a:pPr algn="just"/>
            <a:r>
              <a:rPr lang="it-IT" sz="3200" dirty="0"/>
              <a:t>Ogni docente ha svolgere 12 ore di laboratori formativi;</a:t>
            </a:r>
          </a:p>
          <a:p>
            <a:pPr algn="just"/>
            <a:r>
              <a:rPr lang="it-IT" sz="3200" dirty="0"/>
              <a:t>ogni laboratorio ha avuto una durata di 3 ore;</a:t>
            </a:r>
          </a:p>
          <a:p>
            <a:pPr algn="just"/>
            <a:r>
              <a:rPr lang="it-IT" sz="3200" dirty="0"/>
              <a:t>per formare i docenti neoassunti sono stati  organizzati 95 laboratori.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952588628"/>
      </p:ext>
    </p:extLst>
  </p:cSld>
  <p:clrMapOvr>
    <a:masterClrMapping/>
  </p:clrMapOvr>
</p:sld>
</file>

<file path=ppt/theme/theme1.xml><?xml version="1.0" encoding="utf-8"?>
<a:theme xmlns:a="http://schemas.openxmlformats.org/drawingml/2006/main" name="Intrecc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recci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795</TotalTime>
  <Words>755</Words>
  <Application>Microsoft Office PowerPoint</Application>
  <PresentationFormat>Presentazione su schermo (4:3)</PresentationFormat>
  <Paragraphs>181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Jokerman</vt:lpstr>
      <vt:lpstr>Tw Cen MT</vt:lpstr>
      <vt:lpstr>Intreccio</vt:lpstr>
      <vt:lpstr>I laboratori formativi</vt:lpstr>
      <vt:lpstr>I docenti in anno di  formazione e prova</vt:lpstr>
      <vt:lpstr>Ordine e Grado</vt:lpstr>
      <vt:lpstr>Ambito territoriale n. 9 Modena</vt:lpstr>
      <vt:lpstr>Ambito territoriale n. 10 Mirandola – Castelfranco - Carpi</vt:lpstr>
      <vt:lpstr>Ambito territoriale n. 11 Pavullo – Sassuolo - Vignola</vt:lpstr>
      <vt:lpstr>L’anno di formazione e prova</vt:lpstr>
      <vt:lpstr>Organizzazione dei laboratori formativi</vt:lpstr>
      <vt:lpstr>I numeri dei laboratori formativi</vt:lpstr>
      <vt:lpstr>Svolgimento attività laboratoriali</vt:lpstr>
      <vt:lpstr>Le aree dei laboratori formativi</vt:lpstr>
      <vt:lpstr>ATTESTATI</vt:lpstr>
      <vt:lpstr>QUESTIONARI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laboratori formativi</dc:title>
  <dc:creator>Administrator</dc:creator>
  <cp:lastModifiedBy>ACCETTA CHIARA</cp:lastModifiedBy>
  <cp:revision>93</cp:revision>
  <cp:lastPrinted>2017-12-15T07:44:04Z</cp:lastPrinted>
  <dcterms:created xsi:type="dcterms:W3CDTF">2017-12-04T14:53:20Z</dcterms:created>
  <dcterms:modified xsi:type="dcterms:W3CDTF">2023-05-23T07:56:01Z</dcterms:modified>
</cp:coreProperties>
</file>