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3" r:id="rId3"/>
    <p:sldId id="261" r:id="rId4"/>
    <p:sldId id="266" r:id="rId5"/>
    <p:sldId id="267" r:id="rId6"/>
    <p:sldId id="268" r:id="rId7"/>
    <p:sldId id="269" r:id="rId8"/>
    <p:sldId id="271" r:id="rId9"/>
    <p:sldId id="284" r:id="rId10"/>
    <p:sldId id="272" r:id="rId11"/>
    <p:sldId id="285" r:id="rId12"/>
    <p:sldId id="273" r:id="rId13"/>
    <p:sldId id="274" r:id="rId14"/>
    <p:sldId id="275" r:id="rId15"/>
    <p:sldId id="277" r:id="rId16"/>
    <p:sldId id="276" r:id="rId17"/>
    <p:sldId id="290" r:id="rId18"/>
    <p:sldId id="287" r:id="rId19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CETTA CHIARA" userId="ce3d54fa-b28e-4e1a-8d1b-404e4f74fab4" providerId="ADAL" clId="{30D14523-516F-4ED0-9198-777B5C8D72DA}"/>
    <pc:docChg chg="undo custSel modSld">
      <pc:chgData name="ACCETTA CHIARA" userId="ce3d54fa-b28e-4e1a-8d1b-404e4f74fab4" providerId="ADAL" clId="{30D14523-516F-4ED0-9198-777B5C8D72DA}" dt="2023-01-09T13:35:00.535" v="4" actId="27636"/>
      <pc:docMkLst>
        <pc:docMk/>
      </pc:docMkLst>
      <pc:sldChg chg="modSp mod">
        <pc:chgData name="ACCETTA CHIARA" userId="ce3d54fa-b28e-4e1a-8d1b-404e4f74fab4" providerId="ADAL" clId="{30D14523-516F-4ED0-9198-777B5C8D72DA}" dt="2023-01-09T13:35:00.535" v="4" actId="27636"/>
        <pc:sldMkLst>
          <pc:docMk/>
          <pc:sldMk cId="2754895810" sldId="261"/>
        </pc:sldMkLst>
        <pc:spChg chg="mod">
          <ac:chgData name="ACCETTA CHIARA" userId="ce3d54fa-b28e-4e1a-8d1b-404e4f74fab4" providerId="ADAL" clId="{30D14523-516F-4ED0-9198-777B5C8D72DA}" dt="2023-01-09T13:35:00.535" v="4" actId="27636"/>
          <ac:spMkLst>
            <pc:docMk/>
            <pc:sldMk cId="2754895810" sldId="26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t>09/01/2023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09/01/2023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09/01/2023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o.istruzioneer.gov.it/category/formazione/formazione-docenti-neoassunti/" TargetMode="External"/><Relationship Id="rId2" Type="http://schemas.openxmlformats.org/officeDocument/2006/relationships/hyperlink" Target="mailto:Neoassunti.mo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 laboratori formativi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                              </a:t>
            </a:r>
            <a:r>
              <a:rPr lang="it-IT" dirty="0" err="1"/>
              <a:t>a.s.</a:t>
            </a:r>
            <a:r>
              <a:rPr lang="it-IT" dirty="0"/>
              <a:t> 2022/2023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AB3145-18E0-43FD-ACEB-770F06374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620688"/>
            <a:ext cx="2132425" cy="71969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91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Validazione della prenotazione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2800" dirty="0"/>
              <a:t>Dopo aver selezionato i quattro laboratori, si clicca su “Valida questi dati”, entro 30 minuti dall’accesso, per inviare l’iscrizione.</a:t>
            </a: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7605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C’è ancora posto?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/>
              <a:t>I laboratori sono a numero chiuso;</a:t>
            </a:r>
          </a:p>
          <a:p>
            <a:pPr algn="just"/>
            <a:r>
              <a:rPr lang="it-IT" sz="2800" dirty="0"/>
              <a:t>raggiunto il numero massimo di iscritti, il laboratorio non sarà più prenotabile;</a:t>
            </a:r>
          </a:p>
          <a:p>
            <a:pPr algn="just"/>
            <a:r>
              <a:rPr lang="it-IT" sz="2800" dirty="0"/>
              <a:t>i laboratori hanno un massimo di 30 iscrizioni;</a:t>
            </a:r>
          </a:p>
          <a:p>
            <a:pPr algn="just"/>
            <a:r>
              <a:rPr lang="it-IT" sz="2800" dirty="0"/>
              <a:t>a destra di ogni laboratorio è possibile verificare se è disponibile, in quanto è indicato quante prenotazioni siano state effettuate su quelle disponibili;</a:t>
            </a:r>
          </a:p>
          <a:p>
            <a:pPr algn="just"/>
            <a:r>
              <a:rPr lang="it-IT" sz="2800" dirty="0"/>
              <a:t>i laboratori che hanno esaurito la disponibilità non sono più selezionabili.</a:t>
            </a:r>
          </a:p>
          <a:p>
            <a:pPr marL="0" indent="0" algn="just">
              <a:buNone/>
            </a:pPr>
            <a:endParaRPr lang="it-IT" sz="2800" dirty="0"/>
          </a:p>
          <a:p>
            <a:pPr algn="just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88761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08.png" descr="Checkpoint 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6782" y="332656"/>
            <a:ext cx="7950436" cy="60486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96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Sarà visualizzato un messaggio di conferma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Segnaposto contenuto 4" descr="VALIDAZION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2296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Cliccare di nuovo su “Moduli compilabili”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Si visualizzeranno, a sinistra del titolo del modulo, questi elementi:</a:t>
            </a:r>
          </a:p>
          <a:p>
            <a:pPr lvl="0" algn="just"/>
            <a:r>
              <a:rPr lang="it-IT" dirty="0"/>
              <a:t>una bandierina verde che conferma l’avvenuta validazione (se la bandierina è gialla, il modulo non è stato compilato oppure è stato compilato ma non validato);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una matita, cliccando sulla quale è possibile accedere di nuovo al modulo (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ricordarsi di validare di nuovo ENTRO I 30 MINUTI, ALTRIMENTI SI PERDERANNO LE PRENOTAZIONI</a:t>
            </a:r>
            <a:r>
              <a:rPr lang="it-IT" dirty="0"/>
              <a:t>);</a:t>
            </a:r>
          </a:p>
          <a:p>
            <a:pPr marL="0" lvl="0" indent="0" algn="just">
              <a:buNone/>
            </a:pPr>
            <a:endParaRPr lang="it-IT" dirty="0"/>
          </a:p>
          <a:p>
            <a:pPr lvl="0" algn="just"/>
            <a:r>
              <a:rPr lang="it-IT" dirty="0"/>
              <a:t>un foglio con la scritta PDF che, se cliccato, darà la possibilità di salvare un file con i dati dell’iscrizione.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36430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age21.png" descr="Checkpoint 11.png"/>
          <p:cNvPicPr/>
          <p:nvPr/>
        </p:nvPicPr>
        <p:blipFill>
          <a:blip r:embed="rId2" cstate="print"/>
          <a:srcRect l="10310" t="14257" r="14457"/>
          <a:stretch>
            <a:fillRect/>
          </a:stretch>
        </p:blipFill>
        <p:spPr>
          <a:xfrm>
            <a:off x="214282" y="285728"/>
            <a:ext cx="8572560" cy="62865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608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tecniche (non si riceve la mail, il codice fiscale non viene riconosciuto, non riesco a prenotare il laboratorio), si dovrà segnalare il problema solo ed esclusivamente 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/>
          </a:p>
          <a:p>
            <a:pPr algn="ctr"/>
            <a:r>
              <a:rPr lang="it-IT" sz="2000" dirty="0">
                <a:hlinkClick r:id="rId2"/>
              </a:rPr>
              <a:t>https://checkpoint.istruzioneer.it/checkpoint/index.php?r=site/contact</a:t>
            </a:r>
            <a:endParaRPr lang="it-IT" sz="2000" dirty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64204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E gli attestati?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it-IT" sz="4400" dirty="0"/>
              <a:t>Gli attestati saranno inviati in formato digitale tramite e-mail alle Istituzioni Scolastiche in cui il docente neoassunto presta servizio, entro </a:t>
            </a:r>
            <a:r>
              <a:rPr lang="it-IT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giugno 2023</a:t>
            </a:r>
            <a:r>
              <a:rPr lang="it-IT" sz="4400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56646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RECAPITI</a:t>
            </a:r>
            <a:b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FF9900"/>
                </a:solidFill>
                <a:hlinkClick r:id="rId2"/>
              </a:rPr>
              <a:t>Indirizzo e-mail:</a:t>
            </a:r>
          </a:p>
          <a:p>
            <a:pPr marL="0" indent="0" algn="ctr">
              <a:buNone/>
            </a:pPr>
            <a:r>
              <a:rPr lang="it-IT" sz="3900" dirty="0">
                <a:solidFill>
                  <a:srgbClr val="FF9900"/>
                </a:solidFill>
                <a:latin typeface="Algerian" panose="04020705040A02060702" pitchFamily="82" charset="0"/>
              </a:rPr>
              <a:t>FORMAZIONE.mo@g.ISTRUZIONEER.IT</a:t>
            </a:r>
          </a:p>
          <a:p>
            <a:pPr marL="0" indent="0" algn="ctr">
              <a:buNone/>
            </a:pPr>
            <a:endParaRPr lang="it-IT" sz="1800" dirty="0">
              <a:solidFill>
                <a:srgbClr val="FF99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it-IT" sz="1800" u="sng" dirty="0">
                <a:solidFill>
                  <a:srgbClr val="FF9900"/>
                </a:solidFill>
              </a:rPr>
              <a:t>Telefono:</a:t>
            </a:r>
          </a:p>
          <a:p>
            <a:pPr marL="0" indent="0" algn="ctr">
              <a:buNone/>
            </a:pPr>
            <a:r>
              <a:rPr lang="it-IT" sz="4000" u="sng" dirty="0">
                <a:solidFill>
                  <a:srgbClr val="FF9900"/>
                </a:solidFill>
                <a:latin typeface="Algerian" panose="04020705040A02060702" pitchFamily="82" charset="0"/>
              </a:rPr>
              <a:t>059382941/3</a:t>
            </a:r>
          </a:p>
          <a:p>
            <a:pPr marL="0" indent="0">
              <a:buNone/>
            </a:pPr>
            <a:endParaRPr lang="it-IT" sz="1800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it-IT" sz="1800" u="sng" dirty="0">
                <a:solidFill>
                  <a:srgbClr val="FF9900"/>
                </a:solidFill>
              </a:rPr>
              <a:t>Sito internet</a:t>
            </a:r>
            <a:r>
              <a:rPr lang="it-IT" sz="1800" u="sng">
                <a:solidFill>
                  <a:srgbClr val="FF9900"/>
                </a:solidFill>
              </a:rPr>
              <a:t>:  </a:t>
            </a:r>
            <a:endParaRPr lang="it-IT" sz="1800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it-IT" sz="1800" u="sng" dirty="0">
              <a:solidFill>
                <a:srgbClr val="FF9900"/>
              </a:solidFill>
            </a:endParaRPr>
          </a:p>
          <a:p>
            <a:pPr marL="0" indent="0" algn="ctr">
              <a:buNone/>
            </a:pPr>
            <a:r>
              <a:rPr lang="it-IT" dirty="0">
                <a:hlinkClick r:id="rId3"/>
              </a:rPr>
              <a:t>http://mo.istruzioneer.gov.it/category/formazione/formazione-docenti-neoassunti/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40553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Iscrizione ai laboratori formativi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5781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aree dei laboratori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a. Gestione della classe e delle attività didattiche in situazioni di emergenza; (3)</a:t>
            </a:r>
          </a:p>
          <a:p>
            <a:r>
              <a:rPr lang="it-IT" dirty="0"/>
              <a:t>b. Metodologie e tecnologie della didattica digitale e loro integrazione nel curricolo; (18)</a:t>
            </a:r>
          </a:p>
          <a:p>
            <a:r>
              <a:rPr lang="it-IT" dirty="0"/>
              <a:t>c. Ampliamento e consolidamento delle competenze digitali dei docenti; (4)</a:t>
            </a:r>
          </a:p>
          <a:p>
            <a:r>
              <a:rPr lang="it-IT" dirty="0"/>
              <a:t>d. Inclusione sociale e dinamiche interculturali; (9)</a:t>
            </a:r>
          </a:p>
          <a:p>
            <a:r>
              <a:rPr lang="it-IT" dirty="0"/>
              <a:t>e. Gestione della classe e dinamiche relazionali, con particolare riferimento alla prevenzione dei fenomeni di violenza, bullismo, cyberbullismo e discriminazioni; (4)</a:t>
            </a:r>
          </a:p>
          <a:p>
            <a:r>
              <a:rPr lang="it-IT" dirty="0"/>
              <a:t>f. Contrasto alla dispersione scolastica; (3)</a:t>
            </a:r>
          </a:p>
          <a:p>
            <a:r>
              <a:rPr lang="it-IT" dirty="0"/>
              <a:t>g. Buone pratiche di didattiche disciplinari; (7)</a:t>
            </a:r>
          </a:p>
          <a:p>
            <a:r>
              <a:rPr lang="it-IT" dirty="0"/>
              <a:t>h. Valutazione di sistema (Autovalutazione e miglioramento);  (5)</a:t>
            </a:r>
          </a:p>
          <a:p>
            <a:r>
              <a:rPr lang="it-IT" dirty="0"/>
              <a:t>i. Attività di orientamento; (2) </a:t>
            </a:r>
          </a:p>
          <a:p>
            <a:r>
              <a:rPr lang="it-IT" dirty="0"/>
              <a:t>j. Percorsi per le Competenze Trasversali e l’Orientamento; (1)</a:t>
            </a:r>
          </a:p>
          <a:p>
            <a:r>
              <a:rPr lang="it-IT" dirty="0"/>
              <a:t>k. Bisogni educativi speciali;  (13)</a:t>
            </a:r>
          </a:p>
          <a:p>
            <a:r>
              <a:rPr lang="it-IT" dirty="0"/>
              <a:t>l. Motivare gli studenti ad apprendere; (5)</a:t>
            </a:r>
          </a:p>
          <a:p>
            <a:r>
              <a:rPr lang="it-IT" dirty="0"/>
              <a:t>m. Innovazione della didattica delle discipline; (5)</a:t>
            </a:r>
          </a:p>
          <a:p>
            <a:r>
              <a:rPr lang="it-IT" dirty="0"/>
              <a:t>n. Insegnamento di educazione civica e sua integrazione nel curricolo; (7)</a:t>
            </a:r>
          </a:p>
          <a:p>
            <a:r>
              <a:rPr lang="it-IT" dirty="0"/>
              <a:t>o. Valutazione didattica degli apprendimenti; (7)</a:t>
            </a:r>
          </a:p>
          <a:p>
            <a:r>
              <a:rPr lang="it-IT" dirty="0"/>
              <a:t>p. Educazione sostenibile e transizione ecologica con riferimento al Piano “Rigenerazione Scuola” e ai piani ministeriali vigenti. (2)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7548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Iscrizione ai laboratori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 le credenziali ottenute, si clicca su “Entra/Login”.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8.png" descr="Checkpoint 3.png"/>
          <p:cNvPicPr/>
          <p:nvPr/>
        </p:nvPicPr>
        <p:blipFill>
          <a:blip r:embed="rId2" cstate="print"/>
          <a:srcRect l="14942" r="14073" b="47814"/>
          <a:stretch>
            <a:fillRect/>
          </a:stretch>
        </p:blipFill>
        <p:spPr>
          <a:xfrm>
            <a:off x="571472" y="1714488"/>
            <a:ext cx="7786742" cy="42862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0650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codice fiscale e la password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7.png" descr="Checkpoint 4.png"/>
          <p:cNvPicPr>
            <a:picLocks noGrp="1"/>
          </p:cNvPicPr>
          <p:nvPr>
            <p:ph idx="1"/>
          </p:nvPr>
        </p:nvPicPr>
        <p:blipFill>
          <a:blip r:embed="rId2" cstate="print"/>
          <a:srcRect l="14409" r="14410" b="35209"/>
          <a:stretch>
            <a:fillRect/>
          </a:stretch>
        </p:blipFill>
        <p:spPr>
          <a:xfrm>
            <a:off x="500034" y="928670"/>
            <a:ext cx="8215370" cy="55007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6409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Cliccare su “Moduli compilabili”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4.png" descr="Checkpoint 5.png"/>
          <p:cNvPicPr>
            <a:picLocks noGrp="1"/>
          </p:cNvPicPr>
          <p:nvPr>
            <p:ph idx="1"/>
          </p:nvPr>
        </p:nvPicPr>
        <p:blipFill>
          <a:blip r:embed="rId2" cstate="print"/>
          <a:srcRect l="14409" r="13541" b="43165"/>
          <a:stretch>
            <a:fillRect/>
          </a:stretch>
        </p:blipFill>
        <p:spPr>
          <a:xfrm>
            <a:off x="428596" y="1142984"/>
            <a:ext cx="8286808" cy="51435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33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700" dirty="0"/>
            </a:br>
            <a:br>
              <a:rPr lang="it-IT" sz="2700" dirty="0"/>
            </a:br>
            <a:br>
              <a:rPr lang="it-IT" sz="2700" dirty="0"/>
            </a:br>
            <a:br>
              <a:rPr lang="it-IT" sz="2700" dirty="0"/>
            </a:br>
            <a:r>
              <a:rPr lang="it-IT" sz="3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Selezionare la matita posta a sinistra del titolo</a:t>
            </a:r>
            <a:br>
              <a:rPr lang="it-IT" sz="3100" dirty="0"/>
            </a:br>
            <a:endParaRPr lang="it-IT" sz="31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5.png" descr="Checkpoint 6.png"/>
          <p:cNvPicPr>
            <a:picLocks noGrp="1"/>
          </p:cNvPicPr>
          <p:nvPr>
            <p:ph idx="1"/>
          </p:nvPr>
        </p:nvPicPr>
        <p:blipFill>
          <a:blip r:embed="rId2" cstate="print"/>
          <a:srcRect l="10937" t="33410" r="13541" b="1829"/>
          <a:stretch>
            <a:fillRect/>
          </a:stretch>
        </p:blipFill>
        <p:spPr>
          <a:xfrm>
            <a:off x="428596" y="1357298"/>
            <a:ext cx="8143932" cy="49292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242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Segnaposto contenuto 4" descr="Are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648"/>
            <a:ext cx="82296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magine 2" descr="prenotazion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8625"/>
      </p:ext>
    </p:extLst>
  </p:cSld>
  <p:clrMapOvr>
    <a:masterClrMapping/>
  </p:clrMapOvr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600</TotalTime>
  <Words>778</Words>
  <Application>Microsoft Office PowerPoint</Application>
  <PresentationFormat>Presentazione su schermo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Tw Cen MT</vt:lpstr>
      <vt:lpstr>Intreccio</vt:lpstr>
      <vt:lpstr>I laboratori formativi</vt:lpstr>
      <vt:lpstr> Iscrizione ai laboratori formativi</vt:lpstr>
      <vt:lpstr>Le aree dei laboratori formativi</vt:lpstr>
      <vt:lpstr>Iscrizione ai laboratori formativi</vt:lpstr>
      <vt:lpstr>Inserire il codice fiscale e la password </vt:lpstr>
      <vt:lpstr>Cliccare su “Moduli compilabili” </vt:lpstr>
      <vt:lpstr>    Selezionare la matita posta a sinistra del titolo </vt:lpstr>
      <vt:lpstr>Presentazione standard di PowerPoint</vt:lpstr>
      <vt:lpstr>Presentazione standard di PowerPoint</vt:lpstr>
      <vt:lpstr>Validazione della prenotazione</vt:lpstr>
      <vt:lpstr>C’è ancora posto?</vt:lpstr>
      <vt:lpstr>Presentazione standard di PowerPoint</vt:lpstr>
      <vt:lpstr>Sarà visualizzato un messaggio di conferma</vt:lpstr>
      <vt:lpstr>Cliccare di nuovo su “Moduli compilabili”</vt:lpstr>
      <vt:lpstr>Presentazione standard di PowerPoint</vt:lpstr>
      <vt:lpstr>Difficoltà tecniche. Che fare?</vt:lpstr>
      <vt:lpstr>E gli attestati?</vt:lpstr>
      <vt:lpstr>RECAPITI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ACCETTA CHIARA</cp:lastModifiedBy>
  <cp:revision>95</cp:revision>
  <cp:lastPrinted>2017-12-15T07:44:04Z</cp:lastPrinted>
  <dcterms:created xsi:type="dcterms:W3CDTF">2017-12-04T14:53:20Z</dcterms:created>
  <dcterms:modified xsi:type="dcterms:W3CDTF">2023-01-09T13:43:41Z</dcterms:modified>
</cp:coreProperties>
</file>