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81" r:id="rId4"/>
    <p:sldId id="265" r:id="rId5"/>
    <p:sldId id="258" r:id="rId6"/>
    <p:sldId id="260" r:id="rId7"/>
    <p:sldId id="261" r:id="rId8"/>
    <p:sldId id="25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36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09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38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90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97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16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78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74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64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23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BEF438E-FA9D-4F30-8BD0-98FB26FB6FE2}" type="datetimeFigureOut">
              <a:rPr lang="it-IT" smtClean="0"/>
              <a:t>30/04/2025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B797CB-A550-4258-BB4C-B20F791FD429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41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5809B-3A9B-5B8A-5BA2-14245144F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IL PROGETTO DI RICERCA-AZIONE </a:t>
            </a:r>
            <a:b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«VALUTAZIONE E MIGLIORAMENTO </a:t>
            </a:r>
            <a:b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ATTRAVERSO L’EDUCAZIONE CIVICA» </a:t>
            </a:r>
            <a:b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it-IT" sz="2800" b="1" dirty="0">
                <a:solidFill>
                  <a:srgbClr val="C00000"/>
                </a:solidFill>
                <a:latin typeface="Arial Rounded MT Bold" panose="020F07040305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ALLA LUCE DELLE NUOVE LINEE GUIDA </a:t>
            </a: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6E55F0-EA93-BA14-C83A-AF91880F0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it-IT" sz="2000" dirty="0"/>
              <a:t>dr. Pier Paolo </a:t>
            </a:r>
            <a:r>
              <a:rPr lang="it-IT" sz="2000" dirty="0" err="1"/>
              <a:t>cairo</a:t>
            </a:r>
            <a:r>
              <a:rPr lang="it-IT" sz="2000" dirty="0"/>
              <a:t> </a:t>
            </a:r>
          </a:p>
          <a:p>
            <a:pPr algn="ctr"/>
            <a:r>
              <a:rPr lang="it-IT" sz="2000" dirty="0" err="1"/>
              <a:t>mim</a:t>
            </a:r>
            <a:r>
              <a:rPr lang="it-IT" sz="2000" dirty="0"/>
              <a:t> – </a:t>
            </a:r>
            <a:r>
              <a:rPr lang="it-IT" sz="2000" dirty="0" err="1"/>
              <a:t>usr</a:t>
            </a:r>
            <a:r>
              <a:rPr lang="it-IT" sz="2000" dirty="0"/>
              <a:t> </a:t>
            </a:r>
            <a:r>
              <a:rPr lang="it-IT" sz="2000" dirty="0" err="1"/>
              <a:t>emilia-romagna</a:t>
            </a:r>
            <a:r>
              <a:rPr lang="it-IT" sz="2000" dirty="0"/>
              <a:t> – ambito </a:t>
            </a:r>
            <a:r>
              <a:rPr lang="it-IT" sz="2000" dirty="0" err="1"/>
              <a:t>terr</a:t>
            </a:r>
            <a:r>
              <a:rPr lang="it-IT" sz="2000" dirty="0"/>
              <a:t>. Di </a:t>
            </a:r>
            <a:r>
              <a:rPr lang="it-IT" sz="2000" dirty="0" err="1"/>
              <a:t>modena</a:t>
            </a:r>
            <a:endParaRPr lang="it-IT" sz="2000" dirty="0"/>
          </a:p>
          <a:p>
            <a:pPr algn="ctr"/>
            <a:r>
              <a:rPr lang="it-IT" sz="2000" dirty="0"/>
              <a:t>21 ottobre 2024</a:t>
            </a:r>
          </a:p>
        </p:txBody>
      </p:sp>
    </p:spTree>
    <p:extLst>
      <p:ext uri="{BB962C8B-B14F-4D97-AF65-F5344CB8AC3E}">
        <p14:creationId xmlns:p14="http://schemas.microsoft.com/office/powerpoint/2010/main" val="312322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88C5E0-B222-6465-59B4-2FE6CE79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accent1"/>
                </a:solidFill>
              </a:rPr>
              <a:t>«Aree» di apprendimento/competenza</a:t>
            </a:r>
            <a:br>
              <a:rPr lang="it-IT" sz="3200" b="1" dirty="0">
                <a:solidFill>
                  <a:schemeClr val="accent1"/>
                </a:solidFill>
              </a:rPr>
            </a:br>
            <a:endParaRPr lang="it-IT" sz="3200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7CDCC0-E003-AF1E-ECDF-6E4B4031E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Connesse con i tre piani della sostenibilità: </a:t>
            </a:r>
            <a:r>
              <a:rPr lang="it-IT" i="1" dirty="0"/>
              <a:t>ambientale, economico-sociale e psicologico-culturale </a:t>
            </a:r>
            <a:r>
              <a:rPr lang="it-IT" dirty="0"/>
              <a:t>+ area sul </a:t>
            </a:r>
            <a:r>
              <a:rPr lang="it-IT" i="1" dirty="0"/>
              <a:t>digitale</a:t>
            </a:r>
            <a:r>
              <a:rPr lang="it-IT" dirty="0"/>
              <a:t> in quanto strumento utile agli obiettivi di sostenibilità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i="1" kern="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Sostenibilità sul piano ambientale</a:t>
            </a:r>
            <a:r>
              <a:rPr lang="it-IT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crisi ecologica e climatica a livello di degrado/inquinamento e di disponibilità delle risorse; cause; effetti sulla salute umana, sulla produzione economica e sul benessere collettivo; risposte/rimedi in termini di politiche pubbliche, scelte, comportamenti, tecnologie </a:t>
            </a: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=&gt; obiettivi/traguardi: 1.1, 1.2, 1.4, 2.1, 2.2, 2.5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i="1" kern="100" dirty="0">
                <a:solidFill>
                  <a:schemeClr val="accent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Sostenibilità sul piano economico-sociale</a:t>
            </a:r>
            <a:r>
              <a:rPr lang="it-IT" kern="100" dirty="0">
                <a:solidFill>
                  <a:schemeClr val="accent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it-IT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sviluppo economico ed economia di mercato; rapporto tra Stato e mercato e processi di globalizzazione; diseguaglianze e povertà; lavoro dignitoso e sostenibile; discriminazioni e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inoranze</a:t>
            </a:r>
            <a:r>
              <a:rPr lang="it-IT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rispetto per gli altri </a:t>
            </a:r>
            <a:r>
              <a:rPr lang="it-IT" sz="16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=&gt; obiettivi/traguardi: 1.1, 1.2, 1.3, 2.1</a:t>
            </a:r>
            <a:r>
              <a:rPr lang="it-IT" sz="1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2.4, 2.5</a:t>
            </a:r>
            <a:endParaRPr lang="it-IT" sz="16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b="1" i="1" kern="100" dirty="0">
                <a:solidFill>
                  <a:schemeClr val="accent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Sostenibilità sul piano psicologico-culturale</a:t>
            </a:r>
            <a:r>
              <a:rPr lang="it-IT" kern="100" dirty="0">
                <a:solidFill>
                  <a:schemeClr val="accent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it-IT" i="1" dirty="0"/>
              <a:t>Work-life balance;</a:t>
            </a:r>
            <a:r>
              <a:rPr lang="it-IT" dirty="0"/>
              <a:t> modelli e cultura del consumo; </a:t>
            </a:r>
            <a:r>
              <a:rPr lang="it-IT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benessere e felicità; relazioni umane, solitudine e impatto delle tecnologie digitali; crisi della famiglia e </a:t>
            </a:r>
            <a:r>
              <a:rPr lang="it-IT" dirty="0">
                <a:ea typeface="Aptos" panose="020B0004020202020204" pitchFamily="34" charset="0"/>
                <a:cs typeface="Times New Roman" panose="02020603050405020304" pitchFamily="18" charset="0"/>
              </a:rPr>
              <a:t>parità di genere</a:t>
            </a:r>
            <a:r>
              <a:rPr lang="it-IT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=&gt; obiettivi/traguardi: 1.1, 1.2, 1.4, 2.1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100" b="1" i="1" dirty="0">
                <a:solidFill>
                  <a:schemeClr val="accent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Uso «sostenibile» del</a:t>
            </a:r>
            <a:r>
              <a:rPr lang="it-IT" sz="2100" b="1" i="1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digitale</a:t>
            </a:r>
            <a:r>
              <a:rPr lang="it-IT" sz="2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it-IT" sz="2100" dirty="0"/>
              <a:t>Uso e valorizzazione degli strumenti e delle risorse digitali nell’ottica civica e della sostenibilità </a:t>
            </a:r>
            <a:r>
              <a:rPr lang="it-IT" sz="1600" dirty="0"/>
              <a:t>=&gt; obiettivi/traguardi: 3.1, 3.2, 3.3</a:t>
            </a:r>
            <a:endParaRPr lang="it-IT" sz="2100" dirty="0"/>
          </a:p>
          <a:p>
            <a:pPr marL="457200" indent="-457200">
              <a:buFont typeface="+mj-lt"/>
              <a:buAutoNum type="arabicPeriod"/>
            </a:pPr>
            <a:endParaRPr lang="it-IT" sz="2100" b="1" i="1" dirty="0">
              <a:solidFill>
                <a:schemeClr val="accent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88576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53A5DB-3BA1-FD16-0C53-32586908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E3032F-DF9B-A7C6-03BB-10F6F729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Profilo metodologico-organizzativo dell’Educazione civica </a:t>
            </a:r>
          </a:p>
        </p:txBody>
      </p:sp>
    </p:spTree>
    <p:extLst>
      <p:ext uri="{BB962C8B-B14F-4D97-AF65-F5344CB8AC3E}">
        <p14:creationId xmlns:p14="http://schemas.microsoft.com/office/powerpoint/2010/main" val="346707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DFE78-0085-A70C-A6C1-A28C8B31B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chemeClr val="accent1"/>
                </a:solidFill>
              </a:rPr>
              <a:t>Indicazioni della legge e delle Linee guida </a:t>
            </a: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chemeClr val="accent1"/>
                </a:solidFill>
              </a:rPr>
              <a:t>sulle modalità di insegnamento dell’Educazione civica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800AD3-879B-384B-1F44-32B3CBB03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/>
              <a:t> Trasversalità</a:t>
            </a:r>
            <a:r>
              <a:rPr lang="it-IT" b="1" i="1"/>
              <a:t>/interdisciplinarità</a:t>
            </a:r>
            <a:r>
              <a:rPr lang="it-IT" dirty="0"/>
              <a:t>: pluralità di obiettivi di apprendimento e di competenze attese non ascrivibili esclusivamente a singole discipline (art. 2, comma 3 della legge; paragrafi secondo-</a:t>
            </a:r>
            <a:r>
              <a:rPr lang="it-IT" dirty="0" err="1"/>
              <a:t>sec.parte</a:t>
            </a:r>
            <a:r>
              <a:rPr lang="it-IT" dirty="0"/>
              <a:t> e terzo Linee guida)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/>
              <a:t> Integrazione curricolare</a:t>
            </a:r>
            <a:r>
              <a:rPr lang="it-IT" dirty="0"/>
              <a:t>: 33 ore annue minime da svolgersi in orario curricolare; fare emergere interconnessioni tra contenuti disciplinari e temi di educazione civica (art. 2, comma 3 della legge; terzo paragrafo Linee guida)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/>
              <a:t> Coinvolgimento attivo degli studenti: </a:t>
            </a:r>
            <a:r>
              <a:rPr lang="it-IT" dirty="0"/>
              <a:t>quarto paragrafo Linee guida=&gt; vedi standard 3 progetto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/>
              <a:t> Collaborazione con il territorio </a:t>
            </a:r>
            <a:r>
              <a:rPr lang="it-IT" dirty="0"/>
              <a:t>(art. 8 della legge; Decreto MI n. 9 del 07.01.2021)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b="1" i="1" dirty="0"/>
              <a:t> Collaborazione con le famiglie</a:t>
            </a:r>
            <a:r>
              <a:rPr lang="it-IT" dirty="0"/>
              <a:t>: per valorizzare l’insegnamento e sensibilizzare gli studenti</a:t>
            </a:r>
            <a:r>
              <a:rPr lang="it-IT" b="1" i="1" dirty="0"/>
              <a:t> </a:t>
            </a:r>
            <a:r>
              <a:rPr lang="it-IT" dirty="0"/>
              <a:t>(art. 7 della legge)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=&gt; Standard di qualità della «didattica in chiave civica» elaborati dal progetto di ricerca-azione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8B0388-EF6C-42CB-68F8-30E0F7E7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it-IT" dirty="0"/>
              <a:t>A cura del dott. Pier Paolo Cairo</a:t>
            </a:r>
          </a:p>
        </p:txBody>
      </p:sp>
    </p:spTree>
    <p:extLst>
      <p:ext uri="{BB962C8B-B14F-4D97-AF65-F5344CB8AC3E}">
        <p14:creationId xmlns:p14="http://schemas.microsoft.com/office/powerpoint/2010/main" val="406813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53A5DB-3BA1-FD16-0C53-32586908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E3032F-DF9B-A7C6-03BB-10F6F729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sz="3600" b="1" dirty="0">
                <a:solidFill>
                  <a:srgbClr val="C00000"/>
                </a:solidFill>
              </a:rPr>
              <a:t>Profilo contenutistico dell’Educazione civica </a:t>
            </a:r>
          </a:p>
        </p:txBody>
      </p:sp>
    </p:spTree>
    <p:extLst>
      <p:ext uri="{BB962C8B-B14F-4D97-AF65-F5344CB8AC3E}">
        <p14:creationId xmlns:p14="http://schemas.microsoft.com/office/powerpoint/2010/main" val="239368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B23093-3C87-3385-1111-770A3502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accent1"/>
                </a:solidFill>
              </a:rPr>
              <a:t>Temi, obiettivi di apprendimento e traguardi di competenza</a:t>
            </a:r>
            <a:br>
              <a:rPr lang="it-IT" sz="3200" b="1" dirty="0">
                <a:solidFill>
                  <a:schemeClr val="accent1"/>
                </a:solidFill>
              </a:rPr>
            </a:br>
            <a:r>
              <a:rPr lang="it-IT" sz="3200" b="1" dirty="0">
                <a:solidFill>
                  <a:schemeClr val="accent1"/>
                </a:solidFill>
              </a:rPr>
              <a:t>nella Legge e nelle Linee guida</a:t>
            </a:r>
            <a:br>
              <a:rPr lang="it-IT" sz="3200" dirty="0">
                <a:solidFill>
                  <a:schemeClr val="accent1"/>
                </a:solidFill>
              </a:rPr>
            </a:br>
            <a:r>
              <a:rPr lang="it-IT" sz="1600" dirty="0">
                <a:solidFill>
                  <a:schemeClr val="accent1"/>
                </a:solidFill>
              </a:rPr>
              <a:t>(diversamente articolati e approfonditi nel I e nel II ciclo)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3AFE60-B1A4-9044-C89A-CDF22561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/>
              <a:t> 1° nucleo concettuale – COSTITUZIONE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1.1. Diritti, doveri, principi costituzionali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1.2. Istituzioni locali, statali e sovranazionali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1.3. Norme per la convivenza scolastica e sociale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1.4. Tutela della salute e del benessere psico-fisico</a:t>
            </a:r>
          </a:p>
        </p:txBody>
      </p:sp>
    </p:spTree>
    <p:extLst>
      <p:ext uri="{BB962C8B-B14F-4D97-AF65-F5344CB8AC3E}">
        <p14:creationId xmlns:p14="http://schemas.microsoft.com/office/powerpoint/2010/main" val="84019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8DB1E-0835-E891-F145-BD655B04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3B1A2-437B-29A8-8940-BEA6C226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2° nucleo concettuale – SVILUPPO ECONOMICO E SOSTENIBILITA’</a:t>
            </a:r>
          </a:p>
          <a:p>
            <a:r>
              <a:rPr lang="it-IT" sz="2400" dirty="0"/>
              <a:t>2.1. Crescita e sviluppo, lavoro, ambiente e qualità della vita</a:t>
            </a:r>
          </a:p>
          <a:p>
            <a:r>
              <a:rPr lang="it-IT" sz="2400" dirty="0"/>
              <a:t>2.2. Cambiamento climatico e impatti dell’azione umana sul territorio</a:t>
            </a:r>
          </a:p>
          <a:p>
            <a:r>
              <a:rPr lang="it-IT" sz="2400" dirty="0"/>
              <a:t>2.3. Tutela dei paesaggi e del patrimonio culturale e agroalimentare</a:t>
            </a:r>
          </a:p>
          <a:p>
            <a:r>
              <a:rPr lang="it-IT" sz="2400" dirty="0"/>
              <a:t>2.4. Educazione finanziaria e utilizzo responsabile delle risorse finanziarie</a:t>
            </a:r>
          </a:p>
          <a:p>
            <a:r>
              <a:rPr lang="it-IT" sz="2400" dirty="0"/>
              <a:t>2.5. Illegalità e rispetto dei beni pubblici </a:t>
            </a:r>
          </a:p>
        </p:txBody>
      </p:sp>
    </p:spTree>
    <p:extLst>
      <p:ext uri="{BB962C8B-B14F-4D97-AF65-F5344CB8AC3E}">
        <p14:creationId xmlns:p14="http://schemas.microsoft.com/office/powerpoint/2010/main" val="158326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4893B6-F8FE-80D1-B042-0E1E169E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9C3DB1-8A1D-D608-48F2-0E251D81B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3° nucleo concettuale – CITTADINANZA DIGITALE</a:t>
            </a:r>
          </a:p>
          <a:p>
            <a:r>
              <a:rPr lang="it-IT" sz="2400" dirty="0"/>
              <a:t>3.1. Capacità di accedere alle informazioni digitali in modo critico e responsabile</a:t>
            </a:r>
          </a:p>
          <a:p>
            <a:r>
              <a:rPr lang="it-IT" sz="2400" dirty="0"/>
              <a:t>3.2. Capacità di interagire con gli altri attraverso le tecnologie digitali</a:t>
            </a:r>
          </a:p>
          <a:p>
            <a:r>
              <a:rPr lang="it-IT" sz="2400" dirty="0"/>
              <a:t>3.3. Capacità di salvaguardare sicurezza e benessere negli ambienti digitali</a:t>
            </a:r>
          </a:p>
        </p:txBody>
      </p:sp>
    </p:spTree>
    <p:extLst>
      <p:ext uri="{BB962C8B-B14F-4D97-AF65-F5344CB8AC3E}">
        <p14:creationId xmlns:p14="http://schemas.microsoft.com/office/powerpoint/2010/main" val="255767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ECB67-65EF-E915-A5BC-F5825CD6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chemeClr val="accent1"/>
                </a:solidFill>
              </a:rPr>
              <a:t>Criteri per organizzare il curricolo </a:t>
            </a: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chemeClr val="accent1"/>
                </a:solidFill>
              </a:rPr>
              <a:t>e costruire i percorsi didattici in chiave civica</a:t>
            </a:r>
            <a:br>
              <a:rPr lang="it-IT" sz="4000" b="1" dirty="0">
                <a:solidFill>
                  <a:schemeClr val="accent1"/>
                </a:solidFill>
              </a:rPr>
            </a:br>
            <a:r>
              <a:rPr lang="it-IT" sz="1600" b="1" dirty="0">
                <a:solidFill>
                  <a:schemeClr val="accent1"/>
                </a:solidFill>
              </a:rPr>
              <a:t>(Integrazione tra profilo metodologico e contenutistico)</a:t>
            </a:r>
            <a:endParaRPr lang="it-IT" sz="1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30CB66-19E0-F9BD-147A-6E7FD923D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1800" dirty="0"/>
              <a:t> Necessità di integrare e coordinare la lettura delle Linee guida (che hanno valore di guida, orientamento) con le disposizioni della legge n. 92 di cui costituiscono attuazione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1800" dirty="0"/>
              <a:t> Sul piano della progettazione didattica, il corso/il progetto intende individuare piste tematiche che ruotino attorno agli assi Costituzione e Sostenibilità (trasversalità della Costituzione e dello Sviluppo sostenibile) =&gt; le scuole possono perseguire gradualmente i nuclei concettuali nell’arco di più anni ed operando una autonoma selezione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1800" u="sng" dirty="0"/>
              <a:t>Costituzione</a:t>
            </a:r>
            <a:r>
              <a:rPr lang="it-IT" sz="1800" dirty="0"/>
              <a:t>: cornice di valori, principi, norme ed istituzioni =&gt; Legge e nuove Linee guida adottate con D.M. n. 183/2024 la pongono a fondamento dell’educazione civica (scuola « costituzionale»)</a:t>
            </a:r>
          </a:p>
          <a:p>
            <a:pPr marL="0" indent="0" algn="just">
              <a:buNone/>
            </a:pPr>
            <a:r>
              <a:rPr lang="it-IT" sz="1800" u="sng" dirty="0"/>
              <a:t>Sostenibilità</a:t>
            </a:r>
            <a:r>
              <a:rPr lang="it-IT" sz="1800" dirty="0"/>
              <a:t>: insieme di obiettivi che la società si prefigge per affrontare le gravi crisi del mondo attuale e della civiltà contemporanea =&gt;  Legge e Linee guida la configurano come secondo nucleo concettuale, mettendola in connessione con lo sviluppo economico e sociale, quindi ampliandone la portata oltre al tema ambientale e collegandola con Agenda 2030 (richiamo anche nelle premesse del decreto ministeriale)</a:t>
            </a:r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3150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921E34-CA19-206C-BE70-E7D3848E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E23B1B-4C5E-714A-D7AF-5DBBBF9D6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Il progetto intende raggruppare ed organizzare gli obiettivi/traguardi delle Linee guida in </a:t>
            </a:r>
            <a:r>
              <a:rPr lang="it-IT" b="1" dirty="0"/>
              <a:t>«macro-aree» di apprendimento/competenza</a:t>
            </a:r>
            <a:r>
              <a:rPr lang="it-IT" dirty="0"/>
              <a:t> collegate agli obiettivi sociali dello Sviluppo sostenibile e inserite nella cornice di norme e principi della Costituzione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i="1" dirty="0"/>
              <a:t>Vantaggi di tale impostazione</a:t>
            </a:r>
            <a:r>
              <a:rPr lang="it-IT" dirty="0"/>
              <a:t>: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it-IT" dirty="0"/>
              <a:t>evidenziando i collegamenti tra i temi/obiettivi/traguardi nonché tra le diverse discipline, il progetto cerca di agevolare percorsi didattici interdisciplinari centrati su macro-temi/problemi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it-IT" dirty="0"/>
              <a:t>legando i percorsi didattici a temi del mondo reale e attuale, inerenti alla crisi di «sostenibilità» della nostra civiltà, il progetto cerca di rendere tali percorsi più stimolanti e motivanti per gli studenti, in quanto maggiormente personalizzati e attinenti alla loro vita personale e sociale (meno insegnamenti teorici calati dall’alto)</a:t>
            </a:r>
          </a:p>
          <a:p>
            <a:pPr marL="457200" indent="-457200" algn="just">
              <a:buFont typeface="+mj-lt"/>
              <a:buAutoNum type="arabicParenR"/>
            </a:pPr>
            <a:endParaRPr lang="it-IT" dirty="0"/>
          </a:p>
          <a:p>
            <a:pPr marL="457200" indent="-457200" algn="just">
              <a:buFont typeface="+mj-lt"/>
              <a:buAutoNum type="arabicParenR"/>
            </a:pP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75387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1087</TotalTime>
  <Words>968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Aptos</vt:lpstr>
      <vt:lpstr>Arial Rounded MT Bold</vt:lpstr>
      <vt:lpstr>Calibri</vt:lpstr>
      <vt:lpstr>Calibri Light</vt:lpstr>
      <vt:lpstr>Wingdings</vt:lpstr>
      <vt:lpstr>Retrospettivo</vt:lpstr>
      <vt:lpstr>IL PROGETTO DI RICERCA-AZIONE  «VALUTAZIONE E MIGLIORAMENTO  ATTRAVERSO L’EDUCAZIONE CIVICA»  ALLA LUCE DELLE NUOVE LINEE GUIDA   </vt:lpstr>
      <vt:lpstr>Presentazione standard di PowerPoint</vt:lpstr>
      <vt:lpstr>Indicazioni della legge e delle Linee guida  sulle modalità di insegnamento dell’Educazione civica</vt:lpstr>
      <vt:lpstr>Presentazione standard di PowerPoint</vt:lpstr>
      <vt:lpstr>Temi, obiettivi di apprendimento e traguardi di competenza nella Legge e nelle Linee guida (diversamente articolati e approfonditi nel I e nel II ciclo)</vt:lpstr>
      <vt:lpstr>Presentazione standard di PowerPoint</vt:lpstr>
      <vt:lpstr>Presentazione standard di PowerPoint</vt:lpstr>
      <vt:lpstr>Criteri per organizzare il curricolo  e costruire i percorsi didattici in chiave civica (Integrazione tra profilo metodologico e contenutistico)</vt:lpstr>
      <vt:lpstr>Presentazione standard di PowerPoint</vt:lpstr>
      <vt:lpstr>«Aree» di apprendimento/competenza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 Paolo Cairo</dc:creator>
  <cp:lastModifiedBy>Pier Paolo Cairo</cp:lastModifiedBy>
  <cp:revision>9</cp:revision>
  <dcterms:created xsi:type="dcterms:W3CDTF">2024-10-17T10:44:00Z</dcterms:created>
  <dcterms:modified xsi:type="dcterms:W3CDTF">2025-04-30T09:14:32Z</dcterms:modified>
</cp:coreProperties>
</file>