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8"/>
  </p:notesMasterIdLst>
  <p:handoutMasterIdLst>
    <p:handoutMasterId r:id="rId19"/>
  </p:handoutMasterIdLst>
  <p:sldIdLst>
    <p:sldId id="262" r:id="rId2"/>
    <p:sldId id="292" r:id="rId3"/>
    <p:sldId id="263" r:id="rId4"/>
    <p:sldId id="301" r:id="rId5"/>
    <p:sldId id="264" r:id="rId6"/>
    <p:sldId id="300" r:id="rId7"/>
    <p:sldId id="299" r:id="rId8"/>
    <p:sldId id="302" r:id="rId9"/>
    <p:sldId id="265" r:id="rId10"/>
    <p:sldId id="296" r:id="rId11"/>
    <p:sldId id="295" r:id="rId12"/>
    <p:sldId id="303" r:id="rId13"/>
    <p:sldId id="297" r:id="rId14"/>
    <p:sldId id="305" r:id="rId15"/>
    <p:sldId id="306" r:id="rId16"/>
    <p:sldId id="276" r:id="rId17"/>
  </p:sldIdLst>
  <p:sldSz cx="9144000" cy="6858000" type="screen4x3"/>
  <p:notesSz cx="6799263" cy="9929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29E81-0437-4FE8-B767-12DA87EA2C3E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D6765-CF65-4B4F-880E-529441DC1C05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4741751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6F2D01-A265-466D-9483-FD24B0AC17B8}" type="datetimeFigureOut">
              <a:rPr lang="it-IT" smtClean="0"/>
              <a:pPr/>
              <a:t>20/12/2019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809FBF-9384-442F-9A88-CCB023A9148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4375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B48EB5-19B8-4E89-9543-1E6F84B1B3D3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48801-BAD8-463A-A648-87D80F60EEFE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22D36-455D-4BC3-85FA-3F689F2A64E6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A42C64-DB25-4BEC-A48C-0B6F259C4858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4003F-8360-4C8C-A1F0-64D6C123305A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68985-A91B-45EF-88F9-9F998FB05015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6898-5719-4049-81B5-2C2BC0298306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470D-FD77-4758-BDA5-DB987E85B590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E2708-AEE4-4E4B-8B4B-3E45F15011FA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6D2F3D-F6A0-42B1-A11F-9F0E9C4A7390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FC7171-741D-427D-AAFE-C17237593187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AB1F1D16-38D7-4A96-BDCB-E75F80842DF2}" type="datetime1">
              <a:rPr lang="it-IT" smtClean="0"/>
              <a:pPr/>
              <a:t>20/12/2019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5548CD59-BFC9-4EFE-AC96-3B06EF0278D0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point.istruzioneer.it/checkpoint/index.php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checkpoint.istruzioneer.it/recPw.php?ute_login=bertoli&amp;tok_id=0C4C8E410C&amp;tok_email=6882D92C12" TargetMode="Externa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checkpoint.istruzioneer.it/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checkpoint.istruzioneer.it/checkpoint/index.php?r=site/contac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pPr algn="ctr"/>
            <a:r>
              <a:rPr lang="it-IT" sz="48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La prenotazione dei laboratori</a:t>
            </a:r>
            <a:endParaRPr lang="it-IT" sz="48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smtClean="0"/>
              <a:t>La prenotazione dei laboratori sarà effettuata attraverso il</a:t>
            </a:r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CHECKPOINT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just">
              <a:buNone/>
            </a:pPr>
            <a:r>
              <a:rPr lang="it-IT" dirty="0" smtClean="0"/>
              <a:t>dell’Ufficio Scolastico Regionale per l’Emilia-Romagna:</a:t>
            </a:r>
          </a:p>
          <a:p>
            <a:pPr marL="0" indent="0" algn="just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dirty="0">
                <a:hlinkClick r:id="rId2"/>
              </a:rPr>
              <a:t>https://</a:t>
            </a:r>
            <a:r>
              <a:rPr lang="it-IT" dirty="0" smtClean="0">
                <a:hlinkClick r:id="rId2"/>
              </a:rPr>
              <a:t>checkpoint.istruzioneer.it/checkpoint/index.php</a:t>
            </a:r>
            <a:endParaRPr lang="it-IT" dirty="0" smtClean="0"/>
          </a:p>
          <a:p>
            <a:pPr marL="0" indent="0" algn="ctr">
              <a:buNone/>
            </a:pPr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30148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3" t="289" r="37987" b="13293"/>
          <a:stretch/>
        </p:blipFill>
        <p:spPr bwMode="auto">
          <a:xfrm>
            <a:off x="588166" y="332656"/>
            <a:ext cx="7560840" cy="5958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632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[Checkpoint USR ER] Richiesta numero 22076 </a:t>
            </a:r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da utente per </a:t>
            </a:r>
            <a:r>
              <a:rPr lang="it-IT" dirty="0">
                <a:solidFill>
                  <a:schemeClr val="bg2">
                    <a:lumMod val="60000"/>
                    <a:lumOff val="40000"/>
                  </a:schemeClr>
                </a:solidFill>
              </a:rPr>
              <a:t>recupero password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1025" name="Picture 1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mail.google.com/mail/u/0/images/cleardot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08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1" y="1557683"/>
            <a:ext cx="8219256" cy="397031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Servizio Checkpoint - Ufficio Scolastico Regionale Emilia-Romagna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In data 15/12/2017  08:19:22 è stata effettuata una richiesta di recupero password per l'utente con username: </a:t>
            </a:r>
            <a:r>
              <a:rPr kumimoji="0" lang="it-IT" altLang="it-IT" sz="9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bertoli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La procedura prevede un passaggio di verifica utilizzando questo messaggio di posta elettronica inviato all'indirizzo email associato all'utente.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Sono possibili *due alternative* per completare questa fase: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** è possibile convalidare la richiesta password seguendo il collegamento: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 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3"/>
              </a:rPr>
              <a:t>http://checkpoint.istruzioneer.it/recPw.php?ute_login=bertoli&amp;tok_id=0C4C8E410C&amp;tok_email=6882D92C12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OPPURE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** va inserito il codice di controllo (qui di seguito riportato) nel modulo on-line reso disponibile dalla stessa procedura automatizzata.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Codice di controllo da inserire nel modulo on-line: 6882D92C12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Per entrambe le possibilità il collegamento/codice ha validità per 30 minuti dal momento dell'emissione e può essere utilizzato una volta sola.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Successivamente alla immissione del codice nel modulo on line si riceverà in risposta on-line la nuova password assegnata.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Se qualche passaggio non andrà a buon fine è possibile riavviare la procedura senza problema, verrà recapitato un nuovo messaggio di posta elettronica.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Se questo messaggio giunge inaspettato, cioè il destinatario non è intenzionato a modificare la password, è sufficiente non fare nulla e la password attualmente in uso rimarrà inalterata.</a:t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L'indirizzo web del sito è 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1155CC"/>
                </a:solidFill>
                <a:effectLst/>
                <a:latin typeface="Arial" pitchFamily="34" charset="0"/>
                <a:cs typeface="Arial" pitchFamily="34" charset="0"/>
                <a:hlinkClick r:id="rId4"/>
              </a:rPr>
              <a:t>http://checkpoint.istruzioneer.it</a:t>
            </a: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it-IT" altLang="it-IT" sz="9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cs typeface="Arial" pitchFamily="34" charset="0"/>
              </a:rPr>
              <a:t>    ATTENZIONE: questo messaggio è gestito da un sistema automatico, i messaggi inviati a questo indirizzo mittente non verranno presi in esame.</a:t>
            </a:r>
            <a:endParaRPr kumimoji="0" lang="it-IT" altLang="it-IT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vale 2"/>
          <p:cNvSpPr/>
          <p:nvPr/>
        </p:nvSpPr>
        <p:spPr>
          <a:xfrm>
            <a:off x="6228184" y="1916832"/>
            <a:ext cx="504056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77455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it-IT" sz="4000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4000" dirty="0" smtClean="0">
                <a:solidFill>
                  <a:schemeClr val="tx2">
                    <a:lumMod val="75000"/>
                  </a:schemeClr>
                </a:solidFill>
              </a:rPr>
              <a:t>Si consiglia di convalidare la richiesta cliccando direttamente sul collegamento proposto dalla prima opzione.</a:t>
            </a:r>
            <a:endParaRPr lang="it-IT" sz="4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226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48985" b="31687"/>
          <a:stretch/>
        </p:blipFill>
        <p:spPr bwMode="auto">
          <a:xfrm>
            <a:off x="251520" y="330690"/>
            <a:ext cx="7937232" cy="5978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5705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18.png" descr="Checkpoint 3.png"/>
          <p:cNvPicPr/>
          <p:nvPr/>
        </p:nvPicPr>
        <p:blipFill>
          <a:blip r:embed="rId2" cstate="print"/>
          <a:srcRect l="14942" r="14073" b="47814"/>
          <a:stretch>
            <a:fillRect/>
          </a:stretch>
        </p:blipFill>
        <p:spPr>
          <a:xfrm>
            <a:off x="251520" y="476672"/>
            <a:ext cx="8640960" cy="5832648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2247290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17.png" descr="Checkpoint 4.png"/>
          <p:cNvPicPr>
            <a:picLocks/>
          </p:cNvPicPr>
          <p:nvPr/>
        </p:nvPicPr>
        <p:blipFill>
          <a:blip r:embed="rId2" cstate="print"/>
          <a:srcRect l="14409" r="14410" b="35209"/>
          <a:stretch>
            <a:fillRect/>
          </a:stretch>
        </p:blipFill>
        <p:spPr>
          <a:xfrm>
            <a:off x="251520" y="332656"/>
            <a:ext cx="8712968" cy="5976664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255896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Difficoltà tecniche.</a:t>
            </a:r>
            <a:b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</a:br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Che fare?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it-IT" dirty="0"/>
              <a:t>In caso di difficoltà </a:t>
            </a:r>
            <a:r>
              <a:rPr lang="it-IT" dirty="0" smtClean="0"/>
              <a:t>tecniche (non si riceve la mail, il codice fiscale non viene riconosciuto, non riesco a prenotare il laboratorio), </a:t>
            </a:r>
            <a:r>
              <a:rPr lang="it-IT" dirty="0"/>
              <a:t>si dovrà segnalare il problema solo ed esclusivamente attraverso la compilazione del modulo on line dei “Contatti”, che si trova nella barra degli strumenti, indicando:</a:t>
            </a:r>
          </a:p>
          <a:p>
            <a:endParaRPr lang="it-IT" dirty="0"/>
          </a:p>
          <a:p>
            <a:pPr lvl="1" hangingPunct="0"/>
            <a:r>
              <a:rPr lang="it-IT" dirty="0"/>
              <a:t>Nome e Cognome;</a:t>
            </a:r>
          </a:p>
          <a:p>
            <a:pPr lvl="1" hangingPunct="0"/>
            <a:r>
              <a:rPr lang="it-IT" dirty="0"/>
              <a:t>Codice Fiscale;</a:t>
            </a:r>
          </a:p>
          <a:p>
            <a:pPr lvl="1" hangingPunct="0"/>
            <a:r>
              <a:rPr lang="it-IT" dirty="0"/>
              <a:t>Indirizzo e-mail;</a:t>
            </a:r>
          </a:p>
          <a:p>
            <a:pPr lvl="1" hangingPunct="0"/>
            <a:r>
              <a:rPr lang="it-IT" dirty="0"/>
              <a:t>Codice meccanografico dell’istituzione scolastica sede di servizio;</a:t>
            </a:r>
          </a:p>
          <a:p>
            <a:pPr lvl="1" hangingPunct="0"/>
            <a:r>
              <a:rPr lang="it-IT" dirty="0"/>
              <a:t>Problema riscontrato.</a:t>
            </a:r>
          </a:p>
          <a:p>
            <a:endParaRPr lang="it-IT" dirty="0" smtClean="0"/>
          </a:p>
          <a:p>
            <a:pPr algn="ctr"/>
            <a:r>
              <a:rPr lang="it-IT" sz="2000" dirty="0">
                <a:hlinkClick r:id="rId2"/>
              </a:rPr>
              <a:t>https://</a:t>
            </a:r>
            <a:r>
              <a:rPr lang="it-IT" sz="2000" dirty="0" smtClean="0">
                <a:hlinkClick r:id="rId2"/>
              </a:rPr>
              <a:t>checkpoint.istruzioneer.it/checkpoint/index.php?r=site/contact</a:t>
            </a:r>
            <a:endParaRPr lang="it-IT" sz="2000" dirty="0" smtClean="0"/>
          </a:p>
          <a:p>
            <a:pPr algn="ctr"/>
            <a:endParaRPr lang="it-IT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642042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457200" y="4437112"/>
            <a:ext cx="8305800" cy="1169456"/>
          </a:xfrm>
        </p:spPr>
        <p:txBody>
          <a:bodyPr>
            <a:normAutofit/>
          </a:bodyPr>
          <a:lstStyle/>
          <a:p>
            <a:r>
              <a:rPr lang="it-IT" sz="54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1. Recupero della password</a:t>
            </a:r>
            <a:endParaRPr lang="it-IT" sz="5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230603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/>
              <a:t/>
            </a:r>
            <a:br>
              <a:rPr lang="it-IT" dirty="0"/>
            </a:br>
            <a:endParaRPr lang="it-IT" sz="4400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marL="0" indent="0">
              <a:buNone/>
            </a:pPr>
            <a:r>
              <a:rPr lang="it-IT" sz="3600" dirty="0" smtClean="0"/>
              <a:t>Cliccare su</a:t>
            </a:r>
            <a:endParaRPr lang="it-IT" sz="3600" dirty="0"/>
          </a:p>
          <a:p>
            <a:pPr marL="0" indent="0">
              <a:buNone/>
            </a:pPr>
            <a:endParaRPr lang="it-IT" dirty="0" smtClean="0"/>
          </a:p>
          <a:p>
            <a:pPr marL="0" indent="0">
              <a:buNone/>
            </a:pPr>
            <a:endParaRPr lang="it-IT" dirty="0"/>
          </a:p>
          <a:p>
            <a:pPr marL="0" indent="0" algn="ctr">
              <a:buNone/>
            </a:pPr>
            <a:r>
              <a:rPr lang="it-IT" sz="6000" b="1" dirty="0" smtClean="0">
                <a:solidFill>
                  <a:schemeClr val="tx2">
                    <a:lumMod val="75000"/>
                  </a:schemeClr>
                </a:solidFill>
              </a:rPr>
              <a:t>«Recupera password»</a:t>
            </a:r>
            <a:endParaRPr lang="it-IT" sz="60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52893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10.png" descr="Checkpoint 1.png"/>
          <p:cNvPicPr/>
          <p:nvPr/>
        </p:nvPicPr>
        <p:blipFill>
          <a:blip r:embed="rId2" cstate="print"/>
          <a:srcRect l="14801" r="13973" b="47757"/>
          <a:stretch>
            <a:fillRect/>
          </a:stretch>
        </p:blipFill>
        <p:spPr>
          <a:xfrm>
            <a:off x="251520" y="188640"/>
            <a:ext cx="8640960" cy="609788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4114621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Inserire il </a:t>
            </a:r>
            <a:endParaRPr lang="it-IT" sz="3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60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codice </a:t>
            </a:r>
            <a:r>
              <a:rPr lang="it-IT" sz="6000" b="1" u="sng" dirty="0">
                <a:solidFill>
                  <a:schemeClr val="bg2">
                    <a:lumMod val="60000"/>
                    <a:lumOff val="40000"/>
                  </a:schemeClr>
                </a:solidFill>
              </a:rPr>
              <a:t>fiscale</a:t>
            </a:r>
            <a:r>
              <a:rPr lang="it-IT" sz="6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it-IT" sz="60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r>
              <a:rPr lang="it-IT" sz="36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nel </a:t>
            </a:r>
            <a:r>
              <a:rPr lang="it-IT" sz="3600" dirty="0">
                <a:solidFill>
                  <a:schemeClr val="bg2">
                    <a:lumMod val="60000"/>
                    <a:lumOff val="40000"/>
                  </a:schemeClr>
                </a:solidFill>
              </a:rPr>
              <a:t>campo </a:t>
            </a:r>
            <a:endParaRPr lang="it-IT" sz="3600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0" indent="0" algn="ctr">
              <a:buNone/>
            </a:pPr>
            <a:r>
              <a:rPr lang="it-IT" sz="60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«Inserisci username»</a:t>
            </a:r>
            <a:endParaRPr lang="it-IT" sz="6000" dirty="0"/>
          </a:p>
        </p:txBody>
      </p:sp>
    </p:spTree>
    <p:extLst>
      <p:ext uri="{BB962C8B-B14F-4D97-AF65-F5344CB8AC3E}">
        <p14:creationId xmlns:p14="http://schemas.microsoft.com/office/powerpoint/2010/main" xmlns="" val="252942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3" name="image09.png" descr="Checkpoint 2.png"/>
          <p:cNvPicPr>
            <a:picLocks/>
          </p:cNvPicPr>
          <p:nvPr/>
        </p:nvPicPr>
        <p:blipFill>
          <a:blip r:embed="rId2" cstate="print"/>
          <a:srcRect l="2967" r="18529" b="19162"/>
          <a:stretch>
            <a:fillRect/>
          </a:stretch>
        </p:blipFill>
        <p:spPr>
          <a:xfrm>
            <a:off x="251520" y="332656"/>
            <a:ext cx="8712968" cy="6238476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xmlns="" val="408669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sz="2800" dirty="0" smtClean="0"/>
              <a:t>Cliccare sul tasto 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 smtClean="0"/>
          </a:p>
          <a:p>
            <a:pPr marL="0" indent="0" algn="ctr">
              <a:buNone/>
            </a:pPr>
            <a:r>
              <a:rPr lang="it-IT" sz="5400" dirty="0" smtClean="0">
                <a:solidFill>
                  <a:schemeClr val="tx2">
                    <a:lumMod val="75000"/>
                  </a:schemeClr>
                </a:solidFill>
              </a:rPr>
              <a:t>«Avvia recupero password»</a:t>
            </a:r>
            <a:endParaRPr lang="it-IT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11297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406" r="22043" b="24935"/>
          <a:stretch/>
        </p:blipFill>
        <p:spPr bwMode="auto">
          <a:xfrm>
            <a:off x="251519" y="315347"/>
            <a:ext cx="8682067" cy="5849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Connettore 2 6"/>
          <p:cNvCxnSpPr/>
          <p:nvPr/>
        </p:nvCxnSpPr>
        <p:spPr>
          <a:xfrm flipV="1">
            <a:off x="791005" y="5949280"/>
            <a:ext cx="432048" cy="64807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71829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pPr algn="ctr"/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Ricezione e-mail per </a:t>
            </a:r>
            <a:r>
              <a:rPr lang="it-IT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completamento recupero </a:t>
            </a:r>
            <a:r>
              <a:rPr lang="it-IT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password</a:t>
            </a:r>
            <a:endParaRPr lang="it-IT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it-IT" dirty="0" smtClean="0"/>
          </a:p>
          <a:p>
            <a:pPr algn="just"/>
            <a:endParaRPr lang="it-IT" dirty="0" smtClean="0"/>
          </a:p>
          <a:p>
            <a:pPr algn="just"/>
            <a:r>
              <a:rPr lang="it-IT" dirty="0" smtClean="0"/>
              <a:t>Una </a:t>
            </a:r>
            <a:r>
              <a:rPr lang="it-IT" dirty="0"/>
              <a:t>volta eseguita l’operazione, si riceveranno, al proprio indirizzo email, le istruzioni per completare il recupero della password</a:t>
            </a:r>
            <a:r>
              <a:rPr lang="it-IT" dirty="0" smtClean="0"/>
              <a:t>.</a:t>
            </a:r>
          </a:p>
          <a:p>
            <a:pPr algn="just"/>
            <a:endParaRPr lang="it-IT" dirty="0"/>
          </a:p>
          <a:p>
            <a:pPr algn="just"/>
            <a:r>
              <a:rPr lang="it-IT" dirty="0"/>
              <a:t>Nel caso in cui non si riceva la mail, prima di segnalare il problema si chiede di controllare anche lo </a:t>
            </a:r>
            <a:r>
              <a:rPr lang="it-IT" i="1" dirty="0">
                <a:solidFill>
                  <a:schemeClr val="tx2">
                    <a:lumMod val="75000"/>
                  </a:schemeClr>
                </a:solidFill>
              </a:rPr>
              <a:t>spam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 smtClean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Ufficio VIII - Ambito territoriale di Modena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07190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reccio">
  <a:themeElements>
    <a:clrScheme name="Equinozi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reccio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294</TotalTime>
  <Words>324</Words>
  <Application>Microsoft Office PowerPoint</Application>
  <PresentationFormat>Presentazione su schermo (4:3)</PresentationFormat>
  <Paragraphs>59</Paragraphs>
  <Slides>16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17" baseType="lpstr">
      <vt:lpstr>Intreccio</vt:lpstr>
      <vt:lpstr>La prenotazione dei laboratori</vt:lpstr>
      <vt:lpstr>1. Recupero della password</vt:lpstr>
      <vt:lpstr> </vt:lpstr>
      <vt:lpstr>Diapositiva 4</vt:lpstr>
      <vt:lpstr>Diapositiva 5</vt:lpstr>
      <vt:lpstr>Diapositiva 6</vt:lpstr>
      <vt:lpstr>Diapositiva 7</vt:lpstr>
      <vt:lpstr>Diapositiva 8</vt:lpstr>
      <vt:lpstr>Ricezione e-mail per completamento recupero password</vt:lpstr>
      <vt:lpstr>Diapositiva 10</vt:lpstr>
      <vt:lpstr>[Checkpoint USR ER] Richiesta numero 22076 da utente per recupero password</vt:lpstr>
      <vt:lpstr>Diapositiva 12</vt:lpstr>
      <vt:lpstr>Diapositiva 13</vt:lpstr>
      <vt:lpstr>Diapositiva 14</vt:lpstr>
      <vt:lpstr>Diapositiva 15</vt:lpstr>
      <vt:lpstr>Difficoltà tecniche. Che fare?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laboratori formativi</dc:title>
  <dc:creator>Administrator</dc:creator>
  <cp:lastModifiedBy>Maurizio Macciantelli</cp:lastModifiedBy>
  <cp:revision>77</cp:revision>
  <cp:lastPrinted>2017-12-15T07:44:04Z</cp:lastPrinted>
  <dcterms:created xsi:type="dcterms:W3CDTF">2017-12-04T14:53:20Z</dcterms:created>
  <dcterms:modified xsi:type="dcterms:W3CDTF">2019-12-20T18:50:52Z</dcterms:modified>
</cp:coreProperties>
</file>